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12192000"/>
  <p:notesSz cx="6858000" cy="9144000"/>
  <p:embeddedFontLst>
    <p:embeddedFont>
      <p:font typeface="Robot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7" roundtripDataSignature="AMtx7miRadJpg01rnIsYyFbQ4QMlTZ9D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7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c1577101c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Regenton: Hier kun je regen in opvangen. Je kunt hier dan je planten mee water geven in de tuin. </a:t>
            </a:r>
            <a:endParaRPr/>
          </a:p>
        </p:txBody>
      </p:sp>
      <p:sp>
        <p:nvSpPr>
          <p:cNvPr id="147" name="Google Shape;147;g2c1577101cc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c1577101c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Als bomen gekapt worden om hout te maken voor huizen, is het ook belangrijk om nieuwe bomen te planten. </a:t>
            </a:r>
            <a:endParaRPr/>
          </a:p>
        </p:txBody>
      </p:sp>
      <p:sp>
        <p:nvSpPr>
          <p:cNvPr id="153" name="Google Shape;153;g2c1577101cc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c1577101c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Het is belangrijk om spullen te hergebruiken ipv van weggooien. Door apart bakken voor je afval te hebben, kun je dit makkelijker doen. Papier bij papier, plastic bij plastic. </a:t>
            </a:r>
            <a:endParaRPr/>
          </a:p>
        </p:txBody>
      </p:sp>
      <p:sp>
        <p:nvSpPr>
          <p:cNvPr id="159" name="Google Shape;159;g2c1577101cc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c1577101cc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 kunt kiezen uit de twee opdrachten. </a:t>
            </a:r>
            <a:endParaRPr/>
          </a:p>
        </p:txBody>
      </p:sp>
      <p:sp>
        <p:nvSpPr>
          <p:cNvPr id="165" name="Google Shape;165;g2c1577101cc_0_1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c1577101c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Leerlingen gaan hun eigen huis/ gebouw tekenen en inkleuren. </a:t>
            </a:r>
            <a:endParaRPr/>
          </a:p>
        </p:txBody>
      </p:sp>
      <p:sp>
        <p:nvSpPr>
          <p:cNvPr id="176" name="Google Shape;176;g2c1577101cc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c1577101c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Met behulp van het Greenscreen ga de leerlingen in hun eigen getekende bouwwerk zetten. (Gebruik de handleiding: foto in greenscreen hiervoor)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2c1577101cc_0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c1577101c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Leerlingen kunnen in tweetallen met verschillende materialen hun huizen/ gebouwen gaan maken: </a:t>
            </a:r>
            <a:r>
              <a:rPr lang="en-US">
                <a:solidFill>
                  <a:schemeClr val="dk1"/>
                </a:solidFill>
              </a:rPr>
              <a:t>lego/duplo, houten blokken, klei, knutselen van karton, Knex, nopper,  textiel (stukjes stof), kralenplank, etc.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2c1577101cc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c1577101c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Met behulp van het Greenscreen ga de leerlingen in hun eigen bouwwerk zetten. (Gebruik de handleiding: foto in greenscreen hiervoor)</a:t>
            </a:r>
            <a:endParaRPr/>
          </a:p>
        </p:txBody>
      </p:sp>
      <p:sp>
        <p:nvSpPr>
          <p:cNvPr id="200" name="Google Shape;200;g2c1577101cc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1577101c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Als alle foto’s klaar zijn, kunnen de bouwwerken verzameld worden op een plattegrond</a:t>
            </a:r>
            <a:endParaRPr/>
          </a:p>
        </p:txBody>
      </p:sp>
      <p:sp>
        <p:nvSpPr>
          <p:cNvPr id="212" name="Google Shape;212;g2c1577101cc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Wat is een stad?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Laten we eerst eens kijken naar wat een stad eigenlijk is. Een stad is een grote plek waar heel veel mensen wonen, werken, spelen en leren.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een stad vind je veel verschillende dingen, zoals huizen, scholen, winkels, parken en wegen.</a:t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Huizen: Daar wonen mensen! Je hebt ze in verschillende soorten en maten: </a:t>
            </a:r>
            <a:r>
              <a:rPr lang="en-US"/>
              <a:t>rijtjeshuis</a:t>
            </a:r>
            <a:r>
              <a:rPr lang="en-US"/>
              <a:t>, flat.  </a:t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D0D0D"/>
                </a:solidFill>
                <a:latin typeface="Roboto"/>
                <a:ea typeface="Roboto"/>
                <a:cs typeface="Roboto"/>
                <a:sym typeface="Roboto"/>
              </a:rPr>
              <a:t>Scholen: Daar gaan we naartoe om te leren en te spelen</a:t>
            </a:r>
            <a:endParaRPr/>
          </a:p>
        </p:txBody>
      </p:sp>
      <p:sp>
        <p:nvSpPr>
          <p:cNvPr id="107" name="Google Shape;10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Winkels: Daar kunnen we boodschappen doen en leuke dingen kopen!</a:t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Parken: Daar kunnen we spelen en genieten van de natuur!</a:t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c1577101c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Duurzaam bouwen betekent dat we op een manier bouwen die goed is voor de aarde en voor de mensen die erop leven.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Het gaat erom dat we zuinig zijn met materialen, energie en water, zodat er genoeg overblijft voor de toekomstige generaties.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Voorbeelden van duurzaamheid: een regenton, recycling, zonnepanelen, groente daken, nieuwe bomen en planten poten. </a:t>
            </a:r>
            <a:endParaRPr/>
          </a:p>
        </p:txBody>
      </p:sp>
      <p:sp>
        <p:nvSpPr>
          <p:cNvPr id="125" name="Google Shape;125;g2c1577101cc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c1577101c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Zonnepanelen van de zonnestralen stroom om apparaten te gebruiken.  </a:t>
            </a:r>
            <a:endParaRPr/>
          </a:p>
        </p:txBody>
      </p:sp>
      <p:sp>
        <p:nvSpPr>
          <p:cNvPr id="135" name="Google Shape;135;g2c1577101cc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1577101c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Groene daken zorgen voor extra zuurstof. Ze houden het huis ook warm. </a:t>
            </a:r>
            <a:endParaRPr/>
          </a:p>
        </p:txBody>
      </p:sp>
      <p:sp>
        <p:nvSpPr>
          <p:cNvPr id="141" name="Google Shape;141;g2c1577101cc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Relationship Id="rId4" Type="http://schemas.openxmlformats.org/officeDocument/2006/relationships/image" Target="../media/image19.png"/><Relationship Id="rId5" Type="http://schemas.openxmlformats.org/officeDocument/2006/relationships/slide" Target="/ppt/slides/slide16.xml"/><Relationship Id="rId6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20.png"/><Relationship Id="rId5" Type="http://schemas.openxmlformats.org/officeDocument/2006/relationships/image" Target="../media/image26.png"/><Relationship Id="rId6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Relationship Id="rId4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Relationship Id="rId4" Type="http://schemas.openxmlformats.org/officeDocument/2006/relationships/image" Target="../media/image24.png"/><Relationship Id="rId5" Type="http://schemas.openxmlformats.org/officeDocument/2006/relationships/image" Target="../media/image23.png"/><Relationship Id="rId6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Relationship Id="rId4" Type="http://schemas.openxmlformats.org/officeDocument/2006/relationships/image" Target="../media/image25.png"/><Relationship Id="rId5" Type="http://schemas.openxmlformats.org/officeDocument/2006/relationships/image" Target="../media/image23.png"/><Relationship Id="rId6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9.png"/><Relationship Id="rId7" Type="http://schemas.openxmlformats.org/officeDocument/2006/relationships/image" Target="../media/image11.png"/><Relationship Id="rId8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kunst, geel, verven, Schilderverf&#10;&#10;Automatisch gegenereerde beschrijving" id="84" name="Google Shape;84;p1"/>
          <p:cNvPicPr preferRelativeResize="0"/>
          <p:nvPr/>
        </p:nvPicPr>
        <p:blipFill rotWithShape="1">
          <a:blip r:embed="rId3">
            <a:alphaModFix/>
          </a:blip>
          <a:srcRect b="7025" l="0" r="0" t="0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">
                <a:srgbClr val="000000">
                  <a:alpha val="0"/>
                </a:srgbClr>
              </a:gs>
              <a:gs pos="66000">
                <a:srgbClr val="000000">
                  <a:alpha val="45882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 rot="-5400000">
            <a:off x="4878570" y="-449383"/>
            <a:ext cx="2425271" cy="1220158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">
                <a:srgbClr val="000000">
                  <a:alpha val="0"/>
                </a:srgbClr>
              </a:gs>
              <a:gs pos="66000">
                <a:srgbClr val="000000">
                  <a:alpha val="34901"/>
                </a:srgbClr>
              </a:gs>
              <a:gs pos="100000">
                <a:srgbClr val="000000">
                  <a:alpha val="44705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" name="Google Shape;87;p1"/>
          <p:cNvCxnSpPr/>
          <p:nvPr/>
        </p:nvCxnSpPr>
        <p:spPr>
          <a:xfrm>
            <a:off x="865140" y="871146"/>
            <a:ext cx="736939" cy="0"/>
          </a:xfrm>
          <a:prstGeom prst="straightConnector1">
            <a:avLst/>
          </a:prstGeom>
          <a:noFill/>
          <a:ln cap="flat" cmpd="sng" w="5715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8" name="Google Shape;88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2650" y="1940400"/>
            <a:ext cx="6955600" cy="49175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>
            <p:ph type="ctrTitle"/>
          </p:nvPr>
        </p:nvSpPr>
        <p:spPr>
          <a:xfrm>
            <a:off x="685800" y="832634"/>
            <a:ext cx="7800600" cy="15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7000">
                <a:solidFill>
                  <a:srgbClr val="FFFFFF"/>
                </a:solidFill>
              </a:rPr>
              <a:t>Bouw je eigen stad</a:t>
            </a:r>
            <a:endParaRPr b="1" sz="7000">
              <a:solidFill>
                <a:srgbClr val="FFFFFF"/>
              </a:solidFill>
            </a:endParaRPr>
          </a:p>
        </p:txBody>
      </p:sp>
      <p:sp>
        <p:nvSpPr>
          <p:cNvPr id="90" name="Google Shape;90;p1"/>
          <p:cNvSpPr txBox="1"/>
          <p:nvPr>
            <p:ph idx="1" type="subTitle"/>
          </p:nvPr>
        </p:nvSpPr>
        <p:spPr>
          <a:xfrm>
            <a:off x="25" y="6049502"/>
            <a:ext cx="4917000" cy="80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2700">
                <a:solidFill>
                  <a:srgbClr val="FFFFFF"/>
                </a:solidFill>
              </a:rPr>
              <a:t>Greenscreenles onderbouw</a:t>
            </a:r>
            <a:endParaRPr sz="2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Rechthoek, tekst, schermopname, omlijsting&#10;&#10;Automatisch gegenereerde beschrijving" id="149" name="Google Shape;149;g2c1577101cc_0_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782" l="0" r="0" t="3289"/>
          <a:stretch/>
        </p:blipFill>
        <p:spPr>
          <a:xfrm>
            <a:off x="-6588" y="10"/>
            <a:ext cx="12198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c1577101cc_0_31"/>
          <p:cNvPicPr preferRelativeResize="0"/>
          <p:nvPr/>
        </p:nvPicPr>
        <p:blipFill rotWithShape="1">
          <a:blip r:embed="rId4">
            <a:alphaModFix/>
          </a:blip>
          <a:srcRect b="7023" l="4102" r="4313" t="7014"/>
          <a:stretch/>
        </p:blipFill>
        <p:spPr>
          <a:xfrm>
            <a:off x="1644325" y="252675"/>
            <a:ext cx="8883300" cy="58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Rechthoek, tekst, schermopname, omlijsting&#10;&#10;Automatisch gegenereerde beschrijving" id="155" name="Google Shape;155;g2c1577101cc_0_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782" l="0" r="0" t="3289"/>
          <a:stretch/>
        </p:blipFill>
        <p:spPr>
          <a:xfrm>
            <a:off x="-6588" y="10"/>
            <a:ext cx="12198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c1577101cc_0_35"/>
          <p:cNvPicPr preferRelativeResize="0"/>
          <p:nvPr/>
        </p:nvPicPr>
        <p:blipFill rotWithShape="1">
          <a:blip r:embed="rId4">
            <a:alphaModFix/>
          </a:blip>
          <a:srcRect b="8777" l="3274" r="3693" t="5840"/>
          <a:stretch/>
        </p:blipFill>
        <p:spPr>
          <a:xfrm>
            <a:off x="1564100" y="324850"/>
            <a:ext cx="9023700" cy="585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Rechthoek, tekst, schermopname, omlijsting&#10;&#10;Automatisch gegenereerde beschrijving" id="161" name="Google Shape;161;g2c1577101cc_0_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782" l="0" r="0" t="3289"/>
          <a:stretch/>
        </p:blipFill>
        <p:spPr>
          <a:xfrm>
            <a:off x="-6588" y="10"/>
            <a:ext cx="12198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2c1577101cc_0_39"/>
          <p:cNvPicPr preferRelativeResize="0"/>
          <p:nvPr/>
        </p:nvPicPr>
        <p:blipFill rotWithShape="1">
          <a:blip r:embed="rId4">
            <a:alphaModFix/>
          </a:blip>
          <a:srcRect b="-7889" l="0" r="0" t="10726"/>
          <a:stretch/>
        </p:blipFill>
        <p:spPr>
          <a:xfrm>
            <a:off x="1322125" y="453200"/>
            <a:ext cx="9700150" cy="617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Rechthoek, tekst, schermopname, omlijsting&#10;&#10;Automatisch gegenereerde beschrijving" id="167" name="Google Shape;167;g2c1577101cc_0_10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782" l="0" r="0" t="3289"/>
          <a:stretch/>
        </p:blipFill>
        <p:spPr>
          <a:xfrm>
            <a:off x="-3288" y="10"/>
            <a:ext cx="121986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" name="Google Shape;168;g2c1577101cc_0_105"/>
          <p:cNvGrpSpPr/>
          <p:nvPr/>
        </p:nvGrpSpPr>
        <p:grpSpPr>
          <a:xfrm>
            <a:off x="6610450" y="1963138"/>
            <a:ext cx="3657600" cy="2359478"/>
            <a:chOff x="6610450" y="1963138"/>
            <a:chExt cx="3657600" cy="2359478"/>
          </a:xfrm>
        </p:grpSpPr>
        <p:pic>
          <p:nvPicPr>
            <p:cNvPr id="169" name="Google Shape;169;g2c1577101cc_0_105"/>
            <p:cNvPicPr preferRelativeResize="0"/>
            <p:nvPr/>
          </p:nvPicPr>
          <p:blipFill rotWithShape="1">
            <a:blip r:embed="rId4">
              <a:alphaModFix/>
            </a:blip>
            <a:srcRect b="8900" l="0" r="0" t="0"/>
            <a:stretch/>
          </p:blipFill>
          <p:spPr>
            <a:xfrm>
              <a:off x="6610450" y="1963138"/>
              <a:ext cx="3657600" cy="2359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g2c1577101cc_0_105"/>
            <p:cNvSpPr txBox="1"/>
            <p:nvPr/>
          </p:nvSpPr>
          <p:spPr>
            <a:xfrm>
              <a:off x="7199125" y="2711025"/>
              <a:ext cx="2611200" cy="7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 u="sng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action="ppaction://hlinksldjump" r:id="rId5"/>
                </a:rPr>
                <a:t>Opdracht 2</a:t>
              </a:r>
              <a:endParaRPr b="1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g2c1577101cc_0_105"/>
          <p:cNvGrpSpPr/>
          <p:nvPr/>
        </p:nvGrpSpPr>
        <p:grpSpPr>
          <a:xfrm>
            <a:off x="1310775" y="1963150"/>
            <a:ext cx="4237200" cy="2359475"/>
            <a:chOff x="1300300" y="2623775"/>
            <a:chExt cx="4237200" cy="2359475"/>
          </a:xfrm>
        </p:grpSpPr>
        <p:pic>
          <p:nvPicPr>
            <p:cNvPr id="172" name="Google Shape;172;g2c1577101cc_0_105"/>
            <p:cNvPicPr preferRelativeResize="0"/>
            <p:nvPr/>
          </p:nvPicPr>
          <p:blipFill rotWithShape="1">
            <a:blip r:embed="rId6">
              <a:alphaModFix/>
            </a:blip>
            <a:srcRect b="18042" l="12992" r="11117" t="22173"/>
            <a:stretch/>
          </p:blipFill>
          <p:spPr>
            <a:xfrm>
              <a:off x="1300300" y="2623775"/>
              <a:ext cx="4237200" cy="2359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g2c1577101cc_0_105"/>
            <p:cNvSpPr txBox="1"/>
            <p:nvPr/>
          </p:nvSpPr>
          <p:spPr>
            <a:xfrm>
              <a:off x="1468050" y="3355550"/>
              <a:ext cx="2611200" cy="7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 u="sng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action="ppaction://hlinkshowjump?jump=nextslide"/>
                </a:rPr>
                <a:t>Opdracht 1</a:t>
              </a:r>
              <a:endParaRPr b="1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Rechthoek, tekst, schermopname, omlijsting&#10;&#10;Automatisch gegenereerde beschrijving" id="178" name="Google Shape;178;g2c1577101cc_0_6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782" l="0" r="0" t="3289"/>
          <a:stretch/>
        </p:blipFill>
        <p:spPr>
          <a:xfrm>
            <a:off x="-6588" y="10"/>
            <a:ext cx="1219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2c1577101cc_0_64"/>
          <p:cNvSpPr txBox="1"/>
          <p:nvPr/>
        </p:nvSpPr>
        <p:spPr>
          <a:xfrm>
            <a:off x="1572925" y="566250"/>
            <a:ext cx="2611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Opdracht 1a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g2c1577101cc_0_64"/>
          <p:cNvPicPr preferRelativeResize="0"/>
          <p:nvPr/>
        </p:nvPicPr>
        <p:blipFill rotWithShape="1">
          <a:blip r:embed="rId4">
            <a:alphaModFix/>
          </a:blip>
          <a:srcRect b="18042" l="12992" r="11117" t="22173"/>
          <a:stretch/>
        </p:blipFill>
        <p:spPr>
          <a:xfrm>
            <a:off x="2317450" y="1238950"/>
            <a:ext cx="7885650" cy="439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Rechthoek, tekst, schermopname, omlijsting&#10;&#10;Automatisch gegenereerde beschrijving" id="185" name="Google Shape;185;g2c1577101cc_0_6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782" l="0" r="0" t="3289"/>
          <a:stretch/>
        </p:blipFill>
        <p:spPr>
          <a:xfrm>
            <a:off x="-6588" y="10"/>
            <a:ext cx="12198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2c1577101cc_0_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4025" y="1441650"/>
            <a:ext cx="5275250" cy="374905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7" name="Google Shape;187;g2c1577101cc_0_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1410" y="792560"/>
            <a:ext cx="3305505" cy="234917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" name="Google Shape;188;g2c1577101cc_0_69"/>
          <p:cNvPicPr preferRelativeResize="0"/>
          <p:nvPr/>
        </p:nvPicPr>
        <p:blipFill rotWithShape="1">
          <a:blip r:embed="rId6">
            <a:alphaModFix/>
          </a:blip>
          <a:srcRect b="10058" l="6724" r="9530" t="10487"/>
          <a:stretch/>
        </p:blipFill>
        <p:spPr>
          <a:xfrm>
            <a:off x="1151400" y="3508500"/>
            <a:ext cx="3305525" cy="222871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89" name="Google Shape;189;g2c1577101cc_0_69"/>
          <p:cNvCxnSpPr>
            <a:stCxn id="187" idx="3"/>
            <a:endCxn id="186" idx="1"/>
          </p:cNvCxnSpPr>
          <p:nvPr/>
        </p:nvCxnSpPr>
        <p:spPr>
          <a:xfrm>
            <a:off x="4456915" y="1967147"/>
            <a:ext cx="1237200" cy="134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0" name="Google Shape;190;g2c1577101cc_0_69"/>
          <p:cNvCxnSpPr>
            <a:stCxn id="188" idx="3"/>
            <a:endCxn id="186" idx="1"/>
          </p:cNvCxnSpPr>
          <p:nvPr/>
        </p:nvCxnSpPr>
        <p:spPr>
          <a:xfrm flipH="1" rot="10800000">
            <a:off x="4456925" y="3316059"/>
            <a:ext cx="1237200" cy="130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Rechthoek, tekst, schermopname, omlijsting&#10;&#10;Automatisch gegenereerde beschrijving" id="195" name="Google Shape;195;g2c1577101cc_0_8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782" l="0" r="0" t="3289"/>
          <a:stretch/>
        </p:blipFill>
        <p:spPr>
          <a:xfrm>
            <a:off x="-6588" y="10"/>
            <a:ext cx="1219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2c1577101cc_0_80"/>
          <p:cNvSpPr txBox="1"/>
          <p:nvPr/>
        </p:nvSpPr>
        <p:spPr>
          <a:xfrm>
            <a:off x="1572925" y="566250"/>
            <a:ext cx="2611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Opdracht 2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g2c1577101cc_0_80"/>
          <p:cNvPicPr preferRelativeResize="0"/>
          <p:nvPr/>
        </p:nvPicPr>
        <p:blipFill rotWithShape="1">
          <a:blip r:embed="rId4">
            <a:alphaModFix/>
          </a:blip>
          <a:srcRect b="8900" l="0" r="0" t="0"/>
          <a:stretch/>
        </p:blipFill>
        <p:spPr>
          <a:xfrm>
            <a:off x="2147775" y="1210325"/>
            <a:ext cx="7552025" cy="48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Rechthoek, tekst, schermopname, omlijsting&#10;&#10;Automatisch gegenereerde beschrijving" id="202" name="Google Shape;202;g2c1577101cc_0_9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782" l="0" r="0" t="3289"/>
          <a:stretch/>
        </p:blipFill>
        <p:spPr>
          <a:xfrm>
            <a:off x="-6588" y="10"/>
            <a:ext cx="12198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2c1577101cc_0_90"/>
          <p:cNvPicPr preferRelativeResize="0"/>
          <p:nvPr/>
        </p:nvPicPr>
        <p:blipFill rotWithShape="1">
          <a:blip r:embed="rId4">
            <a:alphaModFix/>
          </a:blip>
          <a:srcRect b="10058" l="6724" r="9530" t="10487"/>
          <a:stretch/>
        </p:blipFill>
        <p:spPr>
          <a:xfrm>
            <a:off x="1151400" y="3508500"/>
            <a:ext cx="3305525" cy="222871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04" name="Google Shape;204;g2c1577101cc_0_90"/>
          <p:cNvCxnSpPr>
            <a:stCxn id="205" idx="3"/>
            <a:endCxn id="206" idx="1"/>
          </p:cNvCxnSpPr>
          <p:nvPr/>
        </p:nvCxnSpPr>
        <p:spPr>
          <a:xfrm>
            <a:off x="4456915" y="1967147"/>
            <a:ext cx="1237200" cy="134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7" name="Google Shape;207;g2c1577101cc_0_90"/>
          <p:cNvCxnSpPr>
            <a:stCxn id="203" idx="3"/>
            <a:endCxn id="206" idx="1"/>
          </p:cNvCxnSpPr>
          <p:nvPr/>
        </p:nvCxnSpPr>
        <p:spPr>
          <a:xfrm flipH="1" rot="10800000">
            <a:off x="4456925" y="3316059"/>
            <a:ext cx="1237200" cy="130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8" name="Google Shape;208;g2c1577101cc_0_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4127" y="1608762"/>
            <a:ext cx="5283850" cy="373503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9" name="Google Shape;209;g2c1577101cc_0_90"/>
          <p:cNvPicPr preferRelativeResize="0"/>
          <p:nvPr/>
        </p:nvPicPr>
        <p:blipFill rotWithShape="1">
          <a:blip r:embed="rId6">
            <a:alphaModFix/>
          </a:blip>
          <a:srcRect b="7876" l="0" r="3418" t="0"/>
          <a:stretch/>
        </p:blipFill>
        <p:spPr>
          <a:xfrm>
            <a:off x="1151400" y="907925"/>
            <a:ext cx="3305525" cy="222872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Rechthoek, tekst, schermopname, omlijsting&#10;&#10;Automatisch gegenereerde beschrijving" id="214" name="Google Shape;214;g2c1577101cc_0_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782" l="0" r="0" t="3289"/>
          <a:stretch/>
        </p:blipFill>
        <p:spPr>
          <a:xfrm>
            <a:off x="-6588" y="10"/>
            <a:ext cx="12198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c1577101cc_0_53"/>
          <p:cNvPicPr preferRelativeResize="0"/>
          <p:nvPr/>
        </p:nvPicPr>
        <p:blipFill rotWithShape="1">
          <a:blip r:embed="rId4">
            <a:alphaModFix/>
          </a:blip>
          <a:srcRect b="4970" l="6176" r="5965" t="2633"/>
          <a:stretch/>
        </p:blipFill>
        <p:spPr>
          <a:xfrm>
            <a:off x="2149650" y="324600"/>
            <a:ext cx="8021050" cy="596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c1577101cc_0_53"/>
          <p:cNvPicPr preferRelativeResize="0"/>
          <p:nvPr/>
        </p:nvPicPr>
        <p:blipFill rotWithShape="1">
          <a:blip r:embed="rId5">
            <a:alphaModFix/>
          </a:blip>
          <a:srcRect b="10274" l="15082" r="19424" t="7461"/>
          <a:stretch/>
        </p:blipFill>
        <p:spPr>
          <a:xfrm rot="5400000">
            <a:off x="8322813" y="2995763"/>
            <a:ext cx="1192100" cy="10584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7" name="Google Shape;217;g2c1577101cc_0_53"/>
          <p:cNvPicPr preferRelativeResize="0"/>
          <p:nvPr/>
        </p:nvPicPr>
        <p:blipFill rotWithShape="1">
          <a:blip r:embed="rId6">
            <a:alphaModFix/>
          </a:blip>
          <a:srcRect b="4843" l="0" r="0" t="0"/>
          <a:stretch/>
        </p:blipFill>
        <p:spPr>
          <a:xfrm>
            <a:off x="5364050" y="2928925"/>
            <a:ext cx="2212600" cy="1496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>
            <p:ph type="ctrTitle"/>
          </p:nvPr>
        </p:nvSpPr>
        <p:spPr>
          <a:xfrm>
            <a:off x="381000" y="267450"/>
            <a:ext cx="4993200" cy="99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5200"/>
              <a:t>Wat is een stad?</a:t>
            </a:r>
            <a:endParaRPr sz="5200"/>
          </a:p>
        </p:txBody>
      </p:sp>
      <p:pic>
        <p:nvPicPr>
          <p:cNvPr descr="Afbeelding met kunst, geel, verven, Schilderverf&#10;&#10;Automatisch gegenereerde beschrijving" id="97" name="Google Shape;97;p2"/>
          <p:cNvPicPr preferRelativeResize="0"/>
          <p:nvPr/>
        </p:nvPicPr>
        <p:blipFill rotWithShape="1">
          <a:blip r:embed="rId3">
            <a:alphaModFix/>
          </a:blip>
          <a:srcRect b="1" l="14340" r="22297" t="0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8526" y="1061400"/>
            <a:ext cx="8198875" cy="579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tekst, Rechthoek, schermopname, omlijsting&#10;&#10;Automatisch gegenereerde beschrijving" id="103" name="Google Shape;103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522" l="0" r="-2" t="355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6513" y="772375"/>
            <a:ext cx="8238975" cy="5824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tekst, Rechthoek, schermopname, omlijsting&#10;&#10;Automatisch gegenereerde beschrijving" id="109" name="Google Shape;109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522" l="0" r="-2" t="355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 rotWithShape="1">
          <a:blip r:embed="rId4">
            <a:alphaModFix/>
          </a:blip>
          <a:srcRect b="23979" l="0" r="0" t="16957"/>
          <a:stretch/>
        </p:blipFill>
        <p:spPr>
          <a:xfrm>
            <a:off x="522288" y="1102887"/>
            <a:ext cx="11140825" cy="465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Rechthoek, tekst, schermopname, omlijsting&#10;&#10;Automatisch gegenereerde beschrijving" id="115" name="Google Shape;115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782" l="0" r="-2" t="32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729" y="-152400"/>
            <a:ext cx="970014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Rechthoek, tekst, schermopname, omlijsting&#10;&#10;Automatisch gegenereerde beschrijving" id="121" name="Google Shape;121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782" l="0" r="-2" t="32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 rotWithShape="1">
          <a:blip r:embed="rId4">
            <a:alphaModFix/>
          </a:blip>
          <a:srcRect b="4390" l="17340" r="16095" t="10524"/>
          <a:stretch/>
        </p:blipFill>
        <p:spPr>
          <a:xfrm>
            <a:off x="2526625" y="300800"/>
            <a:ext cx="6456950" cy="583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Rechthoek, tekst, schermopname, omlijsting&#10;&#10;Automatisch gegenereerde beschrijving" id="127" name="Google Shape;127;g2c1577101cc_0_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782" l="0" r="0" t="3289"/>
          <a:stretch/>
        </p:blipFill>
        <p:spPr>
          <a:xfrm>
            <a:off x="-6588" y="10"/>
            <a:ext cx="12198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2c1577101cc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1125" y="3339600"/>
            <a:ext cx="4367890" cy="308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c1577101cc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0002" y="300799"/>
            <a:ext cx="4367900" cy="308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c1577101cc_0_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9279" y="300800"/>
            <a:ext cx="4065670" cy="308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c1577101cc_0_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87100" y="3490000"/>
            <a:ext cx="3669650" cy="2787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c1577101cc_0_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29899" y="1704525"/>
            <a:ext cx="5332200" cy="3769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Rechthoek, tekst, schermopname, omlijsting&#10;&#10;Automatisch gegenereerde beschrijving" id="137" name="Google Shape;137;g2c1577101cc_0_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782" l="0" r="0" t="3289"/>
          <a:stretch/>
        </p:blipFill>
        <p:spPr>
          <a:xfrm>
            <a:off x="-6588" y="10"/>
            <a:ext cx="12198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c1577101cc_0_23"/>
          <p:cNvPicPr preferRelativeResize="0"/>
          <p:nvPr/>
        </p:nvPicPr>
        <p:blipFill rotWithShape="1">
          <a:blip r:embed="rId4">
            <a:alphaModFix/>
          </a:blip>
          <a:srcRect b="4680" l="2448" r="0" t="0"/>
          <a:stretch/>
        </p:blipFill>
        <p:spPr>
          <a:xfrm>
            <a:off x="2009925" y="0"/>
            <a:ext cx="8707550" cy="601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Rechthoek, tekst, schermopname, omlijsting&#10;&#10;Automatisch gegenereerde beschrijving" id="143" name="Google Shape;143;g2c1577101cc_0_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782" l="0" r="0" t="3289"/>
          <a:stretch/>
        </p:blipFill>
        <p:spPr>
          <a:xfrm>
            <a:off x="-6588" y="10"/>
            <a:ext cx="12198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c1577101cc_0_27"/>
          <p:cNvPicPr preferRelativeResize="0"/>
          <p:nvPr/>
        </p:nvPicPr>
        <p:blipFill rotWithShape="1">
          <a:blip r:embed="rId4">
            <a:alphaModFix/>
          </a:blip>
          <a:srcRect b="5262" l="3279" r="3279" t="7894"/>
          <a:stretch/>
        </p:blipFill>
        <p:spPr>
          <a:xfrm>
            <a:off x="1640300" y="236625"/>
            <a:ext cx="9063800" cy="5955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2013-07-15T20:26:40Z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0x01010032A83AE6B835BF4D9E17AEF0A784296C</vt:lpwstr>
  </property>
  <property fmtid="{D5CDD505-2E9C-101B-9397-08002B2CF9AE}" pid="3" name="MediaServiceImageTags">
    <vt:lpwstr/>
  </property>
</Properties>
</file>